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4" r:id="rId2"/>
    <p:sldId id="297" r:id="rId3"/>
    <p:sldId id="263" r:id="rId4"/>
    <p:sldId id="283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4" r:id="rId24"/>
    <p:sldId id="259" r:id="rId25"/>
    <p:sldId id="260" r:id="rId26"/>
    <p:sldId id="285" r:id="rId27"/>
    <p:sldId id="258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CE20B-DF88-4095-95CF-CB1FD969C8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DCBD116-22C2-4767-A4E3-A1E0187654B8}">
      <dgm:prSet phldrT="[Text]"/>
      <dgm:spPr/>
      <dgm:t>
        <a:bodyPr/>
        <a:lstStyle/>
        <a:p>
          <a:r>
            <a:rPr lang="en-IN" dirty="0"/>
            <a:t>Emergency</a:t>
          </a:r>
        </a:p>
      </dgm:t>
    </dgm:pt>
    <dgm:pt modelId="{8D9EFDB2-8152-493C-A72A-139E2272A521}" type="parTrans" cxnId="{868E6B80-619F-499C-814F-52D100783D21}">
      <dgm:prSet/>
      <dgm:spPr/>
      <dgm:t>
        <a:bodyPr/>
        <a:lstStyle/>
        <a:p>
          <a:endParaRPr lang="en-IN"/>
        </a:p>
      </dgm:t>
    </dgm:pt>
    <dgm:pt modelId="{3453E6AF-D309-4BD9-9711-2E0BE2F55D94}" type="sibTrans" cxnId="{868E6B80-619F-499C-814F-52D100783D21}">
      <dgm:prSet/>
      <dgm:spPr/>
      <dgm:t>
        <a:bodyPr/>
        <a:lstStyle/>
        <a:p>
          <a:r>
            <a:rPr lang="en-IN" dirty="0"/>
            <a:t>I am hungry</a:t>
          </a:r>
        </a:p>
      </dgm:t>
    </dgm:pt>
    <dgm:pt modelId="{70371B5A-AE60-43EB-9B72-6778F50511D8}">
      <dgm:prSet phldrT="[Text]"/>
      <dgm:spPr/>
      <dgm:t>
        <a:bodyPr/>
        <a:lstStyle/>
        <a:p>
          <a:r>
            <a:rPr lang="en-IN" dirty="0"/>
            <a:t>Feeling Unwell</a:t>
          </a:r>
        </a:p>
      </dgm:t>
    </dgm:pt>
    <dgm:pt modelId="{1DA58527-6C80-4CFB-9DA6-6AFA1C18813C}" type="parTrans" cxnId="{E122E56F-1E5C-4857-A1FF-1F4231F84E93}">
      <dgm:prSet/>
      <dgm:spPr/>
      <dgm:t>
        <a:bodyPr/>
        <a:lstStyle/>
        <a:p>
          <a:endParaRPr lang="en-IN"/>
        </a:p>
      </dgm:t>
    </dgm:pt>
    <dgm:pt modelId="{9E9F8D89-2FDE-4259-8F2D-6E048285D6CA}" type="sibTrans" cxnId="{E122E56F-1E5C-4857-A1FF-1F4231F84E93}">
      <dgm:prSet/>
      <dgm:spPr/>
      <dgm:t>
        <a:bodyPr/>
        <a:lstStyle/>
        <a:p>
          <a:r>
            <a:rPr lang="en-IN" dirty="0"/>
            <a:t>Need to study for Term Test</a:t>
          </a:r>
        </a:p>
      </dgm:t>
    </dgm:pt>
    <dgm:pt modelId="{FA775C6C-651B-4F51-9F49-477E70231D32}">
      <dgm:prSet phldrT="[Text]"/>
      <dgm:spPr/>
      <dgm:t>
        <a:bodyPr/>
        <a:lstStyle/>
        <a:p>
          <a:r>
            <a:rPr lang="en-IN" dirty="0"/>
            <a:t>Train Miss </a:t>
          </a:r>
          <a:r>
            <a:rPr lang="en-IN" dirty="0" err="1"/>
            <a:t>ho</a:t>
          </a:r>
          <a:r>
            <a:rPr lang="en-IN" dirty="0"/>
            <a:t> </a:t>
          </a:r>
          <a:r>
            <a:rPr lang="en-IN" dirty="0" err="1"/>
            <a:t>jayegi</a:t>
          </a:r>
          <a:r>
            <a:rPr lang="en-IN" dirty="0"/>
            <a:t> </a:t>
          </a:r>
          <a:r>
            <a:rPr lang="en-IN" dirty="0">
              <a:sym typeface="Wingdings" panose="05000000000000000000" pitchFamily="2" charset="2"/>
            </a:rPr>
            <a:t></a:t>
          </a:r>
          <a:endParaRPr lang="en-IN" dirty="0"/>
        </a:p>
      </dgm:t>
    </dgm:pt>
    <dgm:pt modelId="{E7203880-74C7-4301-B7C4-BCF1606A3E08}" type="parTrans" cxnId="{44DAB95C-F014-4E94-B9B1-625D8E0531BF}">
      <dgm:prSet/>
      <dgm:spPr/>
      <dgm:t>
        <a:bodyPr/>
        <a:lstStyle/>
        <a:p>
          <a:endParaRPr lang="en-IN"/>
        </a:p>
      </dgm:t>
    </dgm:pt>
    <dgm:pt modelId="{AD3478D9-D610-4FCA-9751-A6B62D5E4446}" type="sibTrans" cxnId="{44DAB95C-F014-4E94-B9B1-625D8E0531BF}">
      <dgm:prSet/>
      <dgm:spPr/>
      <dgm:t>
        <a:bodyPr/>
        <a:lstStyle/>
        <a:p>
          <a:r>
            <a:rPr lang="en-IN" dirty="0"/>
            <a:t>Family Function or Event you need to attend</a:t>
          </a:r>
        </a:p>
      </dgm:t>
    </dgm:pt>
    <dgm:pt modelId="{05FA7B27-DC40-4AFF-88AC-79DEDDCADE56}" type="pres">
      <dgm:prSet presAssocID="{E6ACE20B-DF88-4095-95CF-CB1FD969C8FA}" presName="Name0" presStyleCnt="0">
        <dgm:presLayoutVars>
          <dgm:chMax/>
          <dgm:chPref/>
          <dgm:dir/>
          <dgm:animLvl val="lvl"/>
        </dgm:presLayoutVars>
      </dgm:prSet>
      <dgm:spPr/>
    </dgm:pt>
    <dgm:pt modelId="{84FBB89A-2903-479B-9950-344A75654605}" type="pres">
      <dgm:prSet presAssocID="{DDCBD116-22C2-4767-A4E3-A1E0187654B8}" presName="composite" presStyleCnt="0"/>
      <dgm:spPr/>
    </dgm:pt>
    <dgm:pt modelId="{9A0C3F38-9D63-4C34-BDBC-E8C30D282208}" type="pres">
      <dgm:prSet presAssocID="{DDCBD116-22C2-4767-A4E3-A1E0187654B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FFF541A-5DD9-4C05-A112-4357AB1F552D}" type="pres">
      <dgm:prSet presAssocID="{DDCBD116-22C2-4767-A4E3-A1E0187654B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629C0A-E51B-462F-A693-2296F6132CBC}" type="pres">
      <dgm:prSet presAssocID="{DDCBD116-22C2-4767-A4E3-A1E0187654B8}" presName="BalanceSpacing" presStyleCnt="0"/>
      <dgm:spPr/>
    </dgm:pt>
    <dgm:pt modelId="{127CDBDD-C886-451A-827A-53690B2CFD3A}" type="pres">
      <dgm:prSet presAssocID="{DDCBD116-22C2-4767-A4E3-A1E0187654B8}" presName="BalanceSpacing1" presStyleCnt="0"/>
      <dgm:spPr/>
    </dgm:pt>
    <dgm:pt modelId="{8009ACEE-8A5B-42A6-8721-38757DBEF14B}" type="pres">
      <dgm:prSet presAssocID="{3453E6AF-D309-4BD9-9711-2E0BE2F55D94}" presName="Accent1Text" presStyleLbl="node1" presStyleIdx="1" presStyleCnt="6"/>
      <dgm:spPr/>
    </dgm:pt>
    <dgm:pt modelId="{2C474C84-ACAC-4AE0-B7CD-010DF9222B26}" type="pres">
      <dgm:prSet presAssocID="{3453E6AF-D309-4BD9-9711-2E0BE2F55D94}" presName="spaceBetweenRectangles" presStyleCnt="0"/>
      <dgm:spPr/>
    </dgm:pt>
    <dgm:pt modelId="{F8C45319-449F-4F26-BA5D-5908F20D6E17}" type="pres">
      <dgm:prSet presAssocID="{70371B5A-AE60-43EB-9B72-6778F50511D8}" presName="composite" presStyleCnt="0"/>
      <dgm:spPr/>
    </dgm:pt>
    <dgm:pt modelId="{0527ADAD-BDF6-4DBA-AF74-5F9D9420E97A}" type="pres">
      <dgm:prSet presAssocID="{70371B5A-AE60-43EB-9B72-6778F50511D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9074C89-B8BB-46A3-974B-BBAF160BE0BA}" type="pres">
      <dgm:prSet presAssocID="{70371B5A-AE60-43EB-9B72-6778F50511D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A757101-C78D-47B9-A266-7F35543F6D13}" type="pres">
      <dgm:prSet presAssocID="{70371B5A-AE60-43EB-9B72-6778F50511D8}" presName="BalanceSpacing" presStyleCnt="0"/>
      <dgm:spPr/>
    </dgm:pt>
    <dgm:pt modelId="{EBFFF041-5BB0-4977-89CE-96CFE807B4AB}" type="pres">
      <dgm:prSet presAssocID="{70371B5A-AE60-43EB-9B72-6778F50511D8}" presName="BalanceSpacing1" presStyleCnt="0"/>
      <dgm:spPr/>
    </dgm:pt>
    <dgm:pt modelId="{324E70D9-6C80-4EBF-AE49-E4AE2F480289}" type="pres">
      <dgm:prSet presAssocID="{9E9F8D89-2FDE-4259-8F2D-6E048285D6CA}" presName="Accent1Text" presStyleLbl="node1" presStyleIdx="3" presStyleCnt="6"/>
      <dgm:spPr/>
    </dgm:pt>
    <dgm:pt modelId="{1787C091-EEF9-4E17-A07B-DD318A1CFFE3}" type="pres">
      <dgm:prSet presAssocID="{9E9F8D89-2FDE-4259-8F2D-6E048285D6CA}" presName="spaceBetweenRectangles" presStyleCnt="0"/>
      <dgm:spPr/>
    </dgm:pt>
    <dgm:pt modelId="{CB23FE56-8C2E-4ECE-A470-747A096EB88C}" type="pres">
      <dgm:prSet presAssocID="{FA775C6C-651B-4F51-9F49-477E70231D32}" presName="composite" presStyleCnt="0"/>
      <dgm:spPr/>
    </dgm:pt>
    <dgm:pt modelId="{8B8FBDA6-408B-4422-BA77-6642ECEE9D08}" type="pres">
      <dgm:prSet presAssocID="{FA775C6C-651B-4F51-9F49-477E70231D32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FE6C962-4490-4CDF-A398-64421ECCA104}" type="pres">
      <dgm:prSet presAssocID="{FA775C6C-651B-4F51-9F49-477E70231D3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4DEA3BE-8C53-4675-87AD-54B3D583FDDB}" type="pres">
      <dgm:prSet presAssocID="{FA775C6C-651B-4F51-9F49-477E70231D32}" presName="BalanceSpacing" presStyleCnt="0"/>
      <dgm:spPr/>
    </dgm:pt>
    <dgm:pt modelId="{9AF1EE32-B348-44AF-9E7B-F27BD040D78B}" type="pres">
      <dgm:prSet presAssocID="{FA775C6C-651B-4F51-9F49-477E70231D32}" presName="BalanceSpacing1" presStyleCnt="0"/>
      <dgm:spPr/>
    </dgm:pt>
    <dgm:pt modelId="{30EBF46B-C83C-4FBD-8C06-F077E9F61778}" type="pres">
      <dgm:prSet presAssocID="{AD3478D9-D610-4FCA-9751-A6B62D5E4446}" presName="Accent1Text" presStyleLbl="node1" presStyleIdx="5" presStyleCnt="6"/>
      <dgm:spPr/>
    </dgm:pt>
  </dgm:ptLst>
  <dgm:cxnLst>
    <dgm:cxn modelId="{B4CC851E-61D9-4ACA-8600-F757E82CFD53}" type="presOf" srcId="{E6ACE20B-DF88-4095-95CF-CB1FD969C8FA}" destId="{05FA7B27-DC40-4AFF-88AC-79DEDDCADE56}" srcOrd="0" destOrd="0" presId="urn:microsoft.com/office/officeart/2008/layout/AlternatingHexagons"/>
    <dgm:cxn modelId="{44DAB95C-F014-4E94-B9B1-625D8E0531BF}" srcId="{E6ACE20B-DF88-4095-95CF-CB1FD969C8FA}" destId="{FA775C6C-651B-4F51-9F49-477E70231D32}" srcOrd="2" destOrd="0" parTransId="{E7203880-74C7-4301-B7C4-BCF1606A3E08}" sibTransId="{AD3478D9-D610-4FCA-9751-A6B62D5E4446}"/>
    <dgm:cxn modelId="{7F945B64-FE1B-4A78-A154-9A28B493C7AD}" type="presOf" srcId="{70371B5A-AE60-43EB-9B72-6778F50511D8}" destId="{0527ADAD-BDF6-4DBA-AF74-5F9D9420E97A}" srcOrd="0" destOrd="0" presId="urn:microsoft.com/office/officeart/2008/layout/AlternatingHexagons"/>
    <dgm:cxn modelId="{E167F54B-23D4-421B-A45D-A89FDC246E34}" type="presOf" srcId="{AD3478D9-D610-4FCA-9751-A6B62D5E4446}" destId="{30EBF46B-C83C-4FBD-8C06-F077E9F61778}" srcOrd="0" destOrd="0" presId="urn:microsoft.com/office/officeart/2008/layout/AlternatingHexagons"/>
    <dgm:cxn modelId="{E122E56F-1E5C-4857-A1FF-1F4231F84E93}" srcId="{E6ACE20B-DF88-4095-95CF-CB1FD969C8FA}" destId="{70371B5A-AE60-43EB-9B72-6778F50511D8}" srcOrd="1" destOrd="0" parTransId="{1DA58527-6C80-4CFB-9DA6-6AFA1C18813C}" sibTransId="{9E9F8D89-2FDE-4259-8F2D-6E048285D6CA}"/>
    <dgm:cxn modelId="{868E6B80-619F-499C-814F-52D100783D21}" srcId="{E6ACE20B-DF88-4095-95CF-CB1FD969C8FA}" destId="{DDCBD116-22C2-4767-A4E3-A1E0187654B8}" srcOrd="0" destOrd="0" parTransId="{8D9EFDB2-8152-493C-A72A-139E2272A521}" sibTransId="{3453E6AF-D309-4BD9-9711-2E0BE2F55D94}"/>
    <dgm:cxn modelId="{E0B65797-7CB0-46C1-8A65-FFA21504D661}" type="presOf" srcId="{DDCBD116-22C2-4767-A4E3-A1E0187654B8}" destId="{9A0C3F38-9D63-4C34-BDBC-E8C30D282208}" srcOrd="0" destOrd="0" presId="urn:microsoft.com/office/officeart/2008/layout/AlternatingHexagons"/>
    <dgm:cxn modelId="{1CC6ECD4-1E5B-48C1-8852-39F0AA4924CA}" type="presOf" srcId="{9E9F8D89-2FDE-4259-8F2D-6E048285D6CA}" destId="{324E70D9-6C80-4EBF-AE49-E4AE2F480289}" srcOrd="0" destOrd="0" presId="urn:microsoft.com/office/officeart/2008/layout/AlternatingHexagons"/>
    <dgm:cxn modelId="{6A535BE9-0FDC-4591-98AD-4A23346481D3}" type="presOf" srcId="{3453E6AF-D309-4BD9-9711-2E0BE2F55D94}" destId="{8009ACEE-8A5B-42A6-8721-38757DBEF14B}" srcOrd="0" destOrd="0" presId="urn:microsoft.com/office/officeart/2008/layout/AlternatingHexagons"/>
    <dgm:cxn modelId="{4DB96AEA-A802-452F-AE5B-C9C4B75C5EF4}" type="presOf" srcId="{FA775C6C-651B-4F51-9F49-477E70231D32}" destId="{8B8FBDA6-408B-4422-BA77-6642ECEE9D08}" srcOrd="0" destOrd="0" presId="urn:microsoft.com/office/officeart/2008/layout/AlternatingHexagons"/>
    <dgm:cxn modelId="{D9A0DFEA-2E09-4D90-BE76-7F1BBF995140}" type="presParOf" srcId="{05FA7B27-DC40-4AFF-88AC-79DEDDCADE56}" destId="{84FBB89A-2903-479B-9950-344A75654605}" srcOrd="0" destOrd="0" presId="urn:microsoft.com/office/officeart/2008/layout/AlternatingHexagons"/>
    <dgm:cxn modelId="{A5506BC2-0473-4259-AE49-236C229F824C}" type="presParOf" srcId="{84FBB89A-2903-479B-9950-344A75654605}" destId="{9A0C3F38-9D63-4C34-BDBC-E8C30D282208}" srcOrd="0" destOrd="0" presId="urn:microsoft.com/office/officeart/2008/layout/AlternatingHexagons"/>
    <dgm:cxn modelId="{A3F90E55-8482-417B-87CA-58646BD893E1}" type="presParOf" srcId="{84FBB89A-2903-479B-9950-344A75654605}" destId="{3FFF541A-5DD9-4C05-A112-4357AB1F552D}" srcOrd="1" destOrd="0" presId="urn:microsoft.com/office/officeart/2008/layout/AlternatingHexagons"/>
    <dgm:cxn modelId="{F78F800E-FB30-4431-92B6-4C57D458EB1C}" type="presParOf" srcId="{84FBB89A-2903-479B-9950-344A75654605}" destId="{41629C0A-E51B-462F-A693-2296F6132CBC}" srcOrd="2" destOrd="0" presId="urn:microsoft.com/office/officeart/2008/layout/AlternatingHexagons"/>
    <dgm:cxn modelId="{FAE60D27-A0F3-40E2-ABE5-2848B08BFAC1}" type="presParOf" srcId="{84FBB89A-2903-479B-9950-344A75654605}" destId="{127CDBDD-C886-451A-827A-53690B2CFD3A}" srcOrd="3" destOrd="0" presId="urn:microsoft.com/office/officeart/2008/layout/AlternatingHexagons"/>
    <dgm:cxn modelId="{005768FF-4D6B-4F1B-95D9-B9550F97B164}" type="presParOf" srcId="{84FBB89A-2903-479B-9950-344A75654605}" destId="{8009ACEE-8A5B-42A6-8721-38757DBEF14B}" srcOrd="4" destOrd="0" presId="urn:microsoft.com/office/officeart/2008/layout/AlternatingHexagons"/>
    <dgm:cxn modelId="{9B776639-3C89-48C0-B940-507FE081332F}" type="presParOf" srcId="{05FA7B27-DC40-4AFF-88AC-79DEDDCADE56}" destId="{2C474C84-ACAC-4AE0-B7CD-010DF9222B26}" srcOrd="1" destOrd="0" presId="urn:microsoft.com/office/officeart/2008/layout/AlternatingHexagons"/>
    <dgm:cxn modelId="{79CC321F-1DF5-4A0A-BC42-E0BF5F1EB5DD}" type="presParOf" srcId="{05FA7B27-DC40-4AFF-88AC-79DEDDCADE56}" destId="{F8C45319-449F-4F26-BA5D-5908F20D6E17}" srcOrd="2" destOrd="0" presId="urn:microsoft.com/office/officeart/2008/layout/AlternatingHexagons"/>
    <dgm:cxn modelId="{AAD35EC7-EAC6-494C-B5F6-1DD561F8C7B4}" type="presParOf" srcId="{F8C45319-449F-4F26-BA5D-5908F20D6E17}" destId="{0527ADAD-BDF6-4DBA-AF74-5F9D9420E97A}" srcOrd="0" destOrd="0" presId="urn:microsoft.com/office/officeart/2008/layout/AlternatingHexagons"/>
    <dgm:cxn modelId="{8330D1FA-F5DE-4338-BD2E-5E606D2A4A0E}" type="presParOf" srcId="{F8C45319-449F-4F26-BA5D-5908F20D6E17}" destId="{19074C89-B8BB-46A3-974B-BBAF160BE0BA}" srcOrd="1" destOrd="0" presId="urn:microsoft.com/office/officeart/2008/layout/AlternatingHexagons"/>
    <dgm:cxn modelId="{9EEA41E3-219C-475A-94D8-6B38FAD46BA0}" type="presParOf" srcId="{F8C45319-449F-4F26-BA5D-5908F20D6E17}" destId="{0A757101-C78D-47B9-A266-7F35543F6D13}" srcOrd="2" destOrd="0" presId="urn:microsoft.com/office/officeart/2008/layout/AlternatingHexagons"/>
    <dgm:cxn modelId="{816CC6D2-3887-49D4-8456-A8B797DD6B89}" type="presParOf" srcId="{F8C45319-449F-4F26-BA5D-5908F20D6E17}" destId="{EBFFF041-5BB0-4977-89CE-96CFE807B4AB}" srcOrd="3" destOrd="0" presId="urn:microsoft.com/office/officeart/2008/layout/AlternatingHexagons"/>
    <dgm:cxn modelId="{0B3426F3-0DA3-4CF5-921E-52FA7E523D99}" type="presParOf" srcId="{F8C45319-449F-4F26-BA5D-5908F20D6E17}" destId="{324E70D9-6C80-4EBF-AE49-E4AE2F480289}" srcOrd="4" destOrd="0" presId="urn:microsoft.com/office/officeart/2008/layout/AlternatingHexagons"/>
    <dgm:cxn modelId="{98B2D72A-3FAE-44E5-8026-86EB7331541B}" type="presParOf" srcId="{05FA7B27-DC40-4AFF-88AC-79DEDDCADE56}" destId="{1787C091-EEF9-4E17-A07B-DD318A1CFFE3}" srcOrd="3" destOrd="0" presId="urn:microsoft.com/office/officeart/2008/layout/AlternatingHexagons"/>
    <dgm:cxn modelId="{CB58603A-7F50-4143-974F-E744F552256C}" type="presParOf" srcId="{05FA7B27-DC40-4AFF-88AC-79DEDDCADE56}" destId="{CB23FE56-8C2E-4ECE-A470-747A096EB88C}" srcOrd="4" destOrd="0" presId="urn:microsoft.com/office/officeart/2008/layout/AlternatingHexagons"/>
    <dgm:cxn modelId="{B2233073-E0EC-4B54-B2D6-7875238D45FB}" type="presParOf" srcId="{CB23FE56-8C2E-4ECE-A470-747A096EB88C}" destId="{8B8FBDA6-408B-4422-BA77-6642ECEE9D08}" srcOrd="0" destOrd="0" presId="urn:microsoft.com/office/officeart/2008/layout/AlternatingHexagons"/>
    <dgm:cxn modelId="{828577EA-E8A9-45D2-9778-BEA84EF32491}" type="presParOf" srcId="{CB23FE56-8C2E-4ECE-A470-747A096EB88C}" destId="{0FE6C962-4490-4CDF-A398-64421ECCA104}" srcOrd="1" destOrd="0" presId="urn:microsoft.com/office/officeart/2008/layout/AlternatingHexagons"/>
    <dgm:cxn modelId="{745BA738-7718-454E-AB23-2CC90BA404FE}" type="presParOf" srcId="{CB23FE56-8C2E-4ECE-A470-747A096EB88C}" destId="{64DEA3BE-8C53-4675-87AD-54B3D583FDDB}" srcOrd="2" destOrd="0" presId="urn:microsoft.com/office/officeart/2008/layout/AlternatingHexagons"/>
    <dgm:cxn modelId="{C955127B-6224-4BFC-98F8-077B2953E85A}" type="presParOf" srcId="{CB23FE56-8C2E-4ECE-A470-747A096EB88C}" destId="{9AF1EE32-B348-44AF-9E7B-F27BD040D78B}" srcOrd="3" destOrd="0" presId="urn:microsoft.com/office/officeart/2008/layout/AlternatingHexagons"/>
    <dgm:cxn modelId="{CD492069-342C-4301-BE1B-7DD3E4C5B894}" type="presParOf" srcId="{CB23FE56-8C2E-4ECE-A470-747A096EB88C}" destId="{30EBF46B-C83C-4FBD-8C06-F077E9F6177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C3F38-9D63-4C34-BDBC-E8C30D282208}">
      <dsp:nvSpPr>
        <dsp:cNvPr id="0" name=""/>
        <dsp:cNvSpPr/>
      </dsp:nvSpPr>
      <dsp:spPr>
        <a:xfrm rot="5400000">
          <a:off x="3392364" y="125077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Emergency</a:t>
          </a:r>
        </a:p>
      </dsp:txBody>
      <dsp:txXfrm rot="-5400000">
        <a:off x="3773200" y="297545"/>
        <a:ext cx="1137052" cy="1306955"/>
      </dsp:txXfrm>
    </dsp:sp>
    <dsp:sp modelId="{3FFF541A-5DD9-4C05-A112-4357AB1F552D}">
      <dsp:nvSpPr>
        <dsp:cNvPr id="0" name=""/>
        <dsp:cNvSpPr/>
      </dsp:nvSpPr>
      <dsp:spPr>
        <a:xfrm>
          <a:off x="5217798" y="381405"/>
          <a:ext cx="2118977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9ACEE-8A5B-42A6-8721-38757DBEF14B}">
      <dsp:nvSpPr>
        <dsp:cNvPr id="0" name=""/>
        <dsp:cNvSpPr/>
      </dsp:nvSpPr>
      <dsp:spPr>
        <a:xfrm rot="5400000">
          <a:off x="1608322" y="125077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I am hungry</a:t>
          </a:r>
        </a:p>
      </dsp:txBody>
      <dsp:txXfrm rot="-5400000">
        <a:off x="1989158" y="297545"/>
        <a:ext cx="1137052" cy="1306955"/>
      </dsp:txXfrm>
    </dsp:sp>
    <dsp:sp modelId="{0527ADAD-BDF6-4DBA-AF74-5F9D9420E97A}">
      <dsp:nvSpPr>
        <dsp:cNvPr id="0" name=""/>
        <dsp:cNvSpPr/>
      </dsp:nvSpPr>
      <dsp:spPr>
        <a:xfrm rot="5400000">
          <a:off x="2496925" y="1736715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Feeling Unwell</a:t>
          </a:r>
        </a:p>
      </dsp:txBody>
      <dsp:txXfrm rot="-5400000">
        <a:off x="2877761" y="1909183"/>
        <a:ext cx="1137052" cy="1306955"/>
      </dsp:txXfrm>
    </dsp:sp>
    <dsp:sp modelId="{19074C89-B8BB-46A3-974B-BBAF160BE0BA}">
      <dsp:nvSpPr>
        <dsp:cNvPr id="0" name=""/>
        <dsp:cNvSpPr/>
      </dsp:nvSpPr>
      <dsp:spPr>
        <a:xfrm>
          <a:off x="501365" y="1993043"/>
          <a:ext cx="2050623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E70D9-6C80-4EBF-AE49-E4AE2F480289}">
      <dsp:nvSpPr>
        <dsp:cNvPr id="0" name=""/>
        <dsp:cNvSpPr/>
      </dsp:nvSpPr>
      <dsp:spPr>
        <a:xfrm rot="5400000">
          <a:off x="4280967" y="1736715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Need to study for Term Test</a:t>
          </a:r>
        </a:p>
      </dsp:txBody>
      <dsp:txXfrm rot="-5400000">
        <a:off x="4661803" y="1909183"/>
        <a:ext cx="1137052" cy="1306955"/>
      </dsp:txXfrm>
    </dsp:sp>
    <dsp:sp modelId="{8B8FBDA6-408B-4422-BA77-6642ECEE9D08}">
      <dsp:nvSpPr>
        <dsp:cNvPr id="0" name=""/>
        <dsp:cNvSpPr/>
      </dsp:nvSpPr>
      <dsp:spPr>
        <a:xfrm rot="5400000">
          <a:off x="3392364" y="3348353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Train Miss </a:t>
          </a:r>
          <a:r>
            <a:rPr lang="en-IN" sz="1700" kern="1200" dirty="0" err="1"/>
            <a:t>ho</a:t>
          </a:r>
          <a:r>
            <a:rPr lang="en-IN" sz="1700" kern="1200" dirty="0"/>
            <a:t> </a:t>
          </a:r>
          <a:r>
            <a:rPr lang="en-IN" sz="1700" kern="1200" dirty="0" err="1"/>
            <a:t>jayegi</a:t>
          </a:r>
          <a:r>
            <a:rPr lang="en-IN" sz="1700" kern="1200" dirty="0"/>
            <a:t> </a:t>
          </a:r>
          <a:r>
            <a:rPr lang="en-IN" sz="1700" kern="1200" dirty="0">
              <a:sym typeface="Wingdings" panose="05000000000000000000" pitchFamily="2" charset="2"/>
            </a:rPr>
            <a:t></a:t>
          </a:r>
          <a:endParaRPr lang="en-IN" sz="1700" kern="1200" dirty="0"/>
        </a:p>
      </dsp:txBody>
      <dsp:txXfrm rot="-5400000">
        <a:off x="3773200" y="3520821"/>
        <a:ext cx="1137052" cy="1306955"/>
      </dsp:txXfrm>
    </dsp:sp>
    <dsp:sp modelId="{0FE6C962-4490-4CDF-A398-64421ECCA104}">
      <dsp:nvSpPr>
        <dsp:cNvPr id="0" name=""/>
        <dsp:cNvSpPr/>
      </dsp:nvSpPr>
      <dsp:spPr>
        <a:xfrm>
          <a:off x="5217798" y="3604681"/>
          <a:ext cx="2118977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BF46B-C83C-4FBD-8C06-F077E9F61778}">
      <dsp:nvSpPr>
        <dsp:cNvPr id="0" name=""/>
        <dsp:cNvSpPr/>
      </dsp:nvSpPr>
      <dsp:spPr>
        <a:xfrm rot="5400000">
          <a:off x="1608322" y="3348353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Family Function or Event you need to attend</a:t>
          </a:r>
        </a:p>
      </dsp:txBody>
      <dsp:txXfrm rot="-5400000">
        <a:off x="1989158" y="3520821"/>
        <a:ext cx="1137052" cy="130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69B5D-7BDF-4C30-B797-7D92F989145B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8144F-4A27-46FD-93A7-CB9C2BAA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87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17681-2BE0-4DB7-86E5-1332D3D50599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6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4F89D-FC07-406C-8394-295DF613B23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90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3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20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89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70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3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121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0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27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15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18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630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2BA4F2-DC74-4EC7-B226-01AE9651D67D}" type="datetimeFigureOut">
              <a:rPr lang="en-IN" smtClean="0"/>
              <a:t>18-09-2025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0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F8BE-AB82-491E-BEA4-3AB1711B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445495"/>
          </a:xfrm>
        </p:spPr>
        <p:txBody>
          <a:bodyPr>
            <a:normAutofit fontScale="90000"/>
          </a:bodyPr>
          <a:lstStyle/>
          <a:p>
            <a:r>
              <a:rPr lang="en-GB" dirty="0"/>
              <a:t>Breaking Into Research: AI/ML Foundations, Careers, and Publications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9FF28-1072-4D00-B4ED-B81A7B1F1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986537"/>
            <a:ext cx="10058400" cy="721820"/>
          </a:xfrm>
        </p:spPr>
        <p:txBody>
          <a:bodyPr/>
          <a:lstStyle/>
          <a:p>
            <a:r>
              <a:rPr lang="en-IN" dirty="0"/>
              <a:t>Atharva College of engineering</a:t>
            </a:r>
          </a:p>
        </p:txBody>
      </p:sp>
      <p:pic>
        <p:nvPicPr>
          <p:cNvPr id="1026" name="Picture 2" descr="Atharva College of Engineering, Malad - W, Mumbai | Mumbai">
            <a:extLst>
              <a:ext uri="{FF2B5EF4-FFF2-40B4-BE49-F238E27FC236}">
                <a16:creationId xmlns:a16="http://schemas.microsoft.com/office/drawing/2014/main" id="{75346F31-2FFD-4CFE-B066-6BB3D9CB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41" y="4413683"/>
            <a:ext cx="1909483" cy="19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72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Computer understands which Language?</a:t>
            </a:r>
          </a:p>
        </p:txBody>
      </p:sp>
    </p:spTree>
    <p:extLst>
      <p:ext uri="{BB962C8B-B14F-4D97-AF65-F5344CB8AC3E}">
        <p14:creationId xmlns:p14="http://schemas.microsoft.com/office/powerpoint/2010/main" val="19204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591670"/>
            <a:ext cx="10058400" cy="4993342"/>
          </a:xfrm>
        </p:spPr>
        <p:txBody>
          <a:bodyPr>
            <a:normAutofit fontScale="90000"/>
          </a:bodyPr>
          <a:lstStyle/>
          <a:p>
            <a:r>
              <a:rPr lang="en-IN" dirty="0"/>
              <a:t>Lets Play a game!!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Antonyms :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King =</a:t>
            </a:r>
            <a:br>
              <a:rPr lang="en-IN" dirty="0"/>
            </a:br>
            <a:br>
              <a:rPr lang="en-IN" dirty="0"/>
            </a:br>
            <a:r>
              <a:rPr lang="en-IN" dirty="0"/>
              <a:t>Man =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9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ACF5D-DAA9-488D-9B5E-417BF3C0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" y="171170"/>
            <a:ext cx="10712263" cy="60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eginner's Guide to Tokens, Vectors, and Embeddings in NLP | by Sascha  Metzger | Medium">
            <a:extLst>
              <a:ext uri="{FF2B5EF4-FFF2-40B4-BE49-F238E27FC236}">
                <a16:creationId xmlns:a16="http://schemas.microsoft.com/office/drawing/2014/main" id="{2F338083-F865-4D27-A2C8-8A535768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6" y="272396"/>
            <a:ext cx="6513866" cy="58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93424-026D-4C62-954D-B0F68AF04A35}"/>
              </a:ext>
            </a:extLst>
          </p:cNvPr>
          <p:cNvSpPr txBox="1"/>
          <p:nvPr/>
        </p:nvSpPr>
        <p:spPr>
          <a:xfrm>
            <a:off x="7799294" y="3059668"/>
            <a:ext cx="3971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https://platform.openai.com/tokenizer</a:t>
            </a:r>
          </a:p>
        </p:txBody>
      </p:sp>
    </p:spTree>
    <p:extLst>
      <p:ext uri="{BB962C8B-B14F-4D97-AF65-F5344CB8AC3E}">
        <p14:creationId xmlns:p14="http://schemas.microsoft.com/office/powerpoint/2010/main" val="273679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foundational architecture of GPT series models. | Download Scientific  Diagram">
            <a:extLst>
              <a:ext uri="{FF2B5EF4-FFF2-40B4-BE49-F238E27FC236}">
                <a16:creationId xmlns:a16="http://schemas.microsoft.com/office/drawing/2014/main" id="{C768B24A-5EE2-4CB0-94F3-129772AE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1" y="62753"/>
            <a:ext cx="5256680" cy="61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BF47D0-2D07-4AAB-98A5-04804CBA8C53}"/>
              </a:ext>
            </a:extLst>
          </p:cNvPr>
          <p:cNvSpPr txBox="1"/>
          <p:nvPr/>
        </p:nvSpPr>
        <p:spPr>
          <a:xfrm>
            <a:off x="6642847" y="1721224"/>
            <a:ext cx="30108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Attention</a:t>
            </a:r>
          </a:p>
          <a:p>
            <a:endParaRPr lang="en-IN" dirty="0"/>
          </a:p>
          <a:p>
            <a:r>
              <a:rPr lang="en-IN" dirty="0"/>
              <a:t>Feed Forward Neural Network</a:t>
            </a:r>
          </a:p>
          <a:p>
            <a:endParaRPr lang="en-IN" dirty="0"/>
          </a:p>
          <a:p>
            <a:r>
              <a:rPr lang="en-IN" dirty="0"/>
              <a:t>Add Normalization</a:t>
            </a:r>
          </a:p>
          <a:p>
            <a:endParaRPr lang="en-IN" dirty="0"/>
          </a:p>
          <a:p>
            <a:r>
              <a:rPr lang="en-IN" dirty="0"/>
              <a:t>Linear</a:t>
            </a:r>
          </a:p>
          <a:p>
            <a:endParaRPr lang="en-IN" dirty="0"/>
          </a:p>
          <a:p>
            <a:r>
              <a:rPr lang="en-IN" dirty="0" err="1"/>
              <a:t>Softmax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9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ACB41-E3DB-4280-95ED-84B042FA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4" y="829655"/>
            <a:ext cx="9240466" cy="5198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299419-4C28-4105-9865-5AB6C89AA2BB}"/>
              </a:ext>
            </a:extLst>
          </p:cNvPr>
          <p:cNvSpPr txBox="1"/>
          <p:nvPr/>
        </p:nvSpPr>
        <p:spPr>
          <a:xfrm>
            <a:off x="10354235" y="31416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526873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033B4-76E6-4316-8A4F-0F93F3B1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8" y="802415"/>
            <a:ext cx="9337302" cy="5253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13EDA-A5F4-4BC4-BE6C-519B80222989}"/>
              </a:ext>
            </a:extLst>
          </p:cNvPr>
          <p:cNvSpPr txBox="1"/>
          <p:nvPr/>
        </p:nvSpPr>
        <p:spPr>
          <a:xfrm>
            <a:off x="10067365" y="3123730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67197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886C11-219B-4A9E-B7F5-97F671C4976C}"/>
              </a:ext>
            </a:extLst>
          </p:cNvPr>
          <p:cNvSpPr txBox="1"/>
          <p:nvPr/>
        </p:nvSpPr>
        <p:spPr>
          <a:xfrm>
            <a:off x="9520518" y="3150624"/>
            <a:ext cx="223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Multilayer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BE1D-E2E4-4C45-B488-1E8D407A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14" y="988081"/>
            <a:ext cx="8677276" cy="48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2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96AA-106E-40C6-9118-437B1AA47F51}"/>
              </a:ext>
            </a:extLst>
          </p:cNvPr>
          <p:cNvSpPr txBox="1"/>
          <p:nvPr/>
        </p:nvSpPr>
        <p:spPr>
          <a:xfrm>
            <a:off x="9950823" y="3179334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Multiple Rounds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44A35-9D55-448A-AA7D-6FA873DC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8" y="998168"/>
            <a:ext cx="8641416" cy="48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3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AF864C-3F7E-4857-832D-ECF79C56B700}"/>
              </a:ext>
            </a:extLst>
          </p:cNvPr>
          <p:cNvSpPr txBox="1"/>
          <p:nvPr/>
        </p:nvSpPr>
        <p:spPr>
          <a:xfrm>
            <a:off x="10488705" y="32443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70A24-BAD0-4BCF-84F8-CD2A26208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8" y="770914"/>
            <a:ext cx="9134476" cy="5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DC10-6940-4F64-886D-47CF6FE948CE}"/>
              </a:ext>
            </a:extLst>
          </p:cNvPr>
          <p:cNvSpPr txBox="1">
            <a:spLocks/>
          </p:cNvSpPr>
          <p:nvPr/>
        </p:nvSpPr>
        <p:spPr>
          <a:xfrm>
            <a:off x="668050" y="421396"/>
            <a:ext cx="7729728" cy="740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5ACB-ACDF-4A20-8A9E-A475FFFF868E}"/>
              </a:ext>
            </a:extLst>
          </p:cNvPr>
          <p:cNvSpPr txBox="1">
            <a:spLocks/>
          </p:cNvSpPr>
          <p:nvPr/>
        </p:nvSpPr>
        <p:spPr>
          <a:xfrm>
            <a:off x="668050" y="1161806"/>
            <a:ext cx="7924800" cy="53877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 Research Assistant at NUS, NTU, Georgia Tech, UCSB, KCL, IIT Patna, Mandi,  Dhanbad, Jodhpur, DRDO, NIDM</a:t>
            </a:r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 Researcher in Natural Language Processing and AI</a:t>
            </a:r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 Working on projects related to reasoning and interpretability of LLMs</a:t>
            </a:r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 13+ Research Papers in Q1 Journals and A* Conferences</a:t>
            </a:r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dirty="0"/>
              <a:t> ~1.9 years of Research Experience</a:t>
            </a:r>
            <a:r>
              <a:rPr lang="en-IN" dirty="0"/>
              <a:t> </a:t>
            </a:r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/>
              <a:t> 7x Professional Speaker now 8x </a:t>
            </a:r>
            <a:r>
              <a:rPr lang="en-IN" dirty="0">
                <a:sym typeface="Wingdings" panose="05000000000000000000" pitchFamily="2" charset="2"/>
              </a:rPr>
              <a:t>:)</a:t>
            </a:r>
            <a:endParaRPr lang="en-IN" dirty="0"/>
          </a:p>
          <a:p>
            <a:pPr marL="72000" indent="216000" algn="just">
              <a:lnSpc>
                <a:spcPct val="17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/>
              <a:t> Final Year Student at DJ Sanghvi College of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AE7E1-C92C-4F57-8A39-9C1458C4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08" y="259976"/>
            <a:ext cx="3201255" cy="59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13E35-88CC-4B4D-B06B-D05F80CF9B56}"/>
              </a:ext>
            </a:extLst>
          </p:cNvPr>
          <p:cNvSpPr txBox="1"/>
          <p:nvPr/>
        </p:nvSpPr>
        <p:spPr>
          <a:xfrm>
            <a:off x="10133928" y="3105834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Softmax</a:t>
            </a:r>
            <a:r>
              <a:rPr lang="en-IN" dirty="0"/>
              <a:t> and </a:t>
            </a:r>
          </a:p>
          <a:p>
            <a:r>
              <a:rPr lang="en-IN" dirty="0"/>
              <a:t>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A0F17-2724-4034-8321-1D3153B63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9" y="673193"/>
            <a:ext cx="9035863" cy="50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ext Token Prediction is a Fundamental Function of the World">
            <a:extLst>
              <a:ext uri="{FF2B5EF4-FFF2-40B4-BE49-F238E27FC236}">
                <a16:creationId xmlns:a16="http://schemas.microsoft.com/office/drawing/2014/main" id="{C02906E4-D49A-4C86-B98B-D1B43320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2" y="466163"/>
            <a:ext cx="5126878" cy="570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6B922-885F-44BB-8F60-ACC08D3A20DB}"/>
              </a:ext>
            </a:extLst>
          </p:cNvPr>
          <p:cNvSpPr txBox="1"/>
          <p:nvPr/>
        </p:nvSpPr>
        <p:spPr>
          <a:xfrm>
            <a:off x="8072045" y="3059668"/>
            <a:ext cx="232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Next Token Predictions</a:t>
            </a:r>
          </a:p>
        </p:txBody>
      </p:sp>
    </p:spTree>
    <p:extLst>
      <p:ext uri="{BB962C8B-B14F-4D97-AF65-F5344CB8AC3E}">
        <p14:creationId xmlns:p14="http://schemas.microsoft.com/office/powerpoint/2010/main" val="288846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3BC6-AA80-4826-9E7C-3B24843C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AI</a:t>
            </a:r>
          </a:p>
        </p:txBody>
      </p:sp>
      <p:pic>
        <p:nvPicPr>
          <p:cNvPr id="1026" name="Picture 2" descr="Your Guide to Generative AI (GenAI) | by Diego Lopez Yse | Medium">
            <a:extLst>
              <a:ext uri="{FF2B5EF4-FFF2-40B4-BE49-F238E27FC236}">
                <a16:creationId xmlns:a16="http://schemas.microsoft.com/office/drawing/2014/main" id="{3B8833C4-8F06-47DA-A772-021C11967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22463"/>
            <a:ext cx="6932295" cy="43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12EE68-1437-4B9F-9F4C-2890E6E98EC7}"/>
              </a:ext>
            </a:extLst>
          </p:cNvPr>
          <p:cNvSpPr txBox="1">
            <a:spLocks/>
          </p:cNvSpPr>
          <p:nvPr/>
        </p:nvSpPr>
        <p:spPr>
          <a:xfrm>
            <a:off x="8543925" y="1922463"/>
            <a:ext cx="301942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Text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Voice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Videos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and Code</a:t>
            </a:r>
          </a:p>
        </p:txBody>
      </p:sp>
    </p:spTree>
    <p:extLst>
      <p:ext uri="{BB962C8B-B14F-4D97-AF65-F5344CB8AC3E}">
        <p14:creationId xmlns:p14="http://schemas.microsoft.com/office/powerpoint/2010/main" val="46863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2. Applications of Artificial Intelligence</a:t>
            </a:r>
            <a:br>
              <a:rPr lang="en-IN" dirty="0"/>
            </a:br>
            <a:r>
              <a:rPr lang="en-IN" dirty="0"/>
              <a:t>(</a:t>
            </a:r>
            <a:r>
              <a:rPr lang="en-IN" dirty="0" err="1"/>
              <a:t>LangChain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081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B57A-BF21-4AD2-91A3-49CDCAF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9528-B81C-4CC7-9935-7EC0566A6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A Python framework to build applications powered by LLMs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  Manage </a:t>
            </a:r>
            <a:r>
              <a:rPr lang="en-GB" dirty="0"/>
              <a:t>prompts, memory, chains, tools, and agents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Ideal for chatbots, document Q&amp;A, agents, and more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Abstracts complexity of calling LLMs repeatedly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Easy chaining of tasks and reasoning steps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Built-in support for structured outputs (e.g., </a:t>
            </a:r>
            <a:r>
              <a:rPr lang="en-GB" dirty="0" err="1"/>
              <a:t>Pydantic</a:t>
            </a:r>
            <a:r>
              <a:rPr lang="en-GB" dirty="0"/>
              <a:t>, JSON)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E08CE0-7B66-414F-9BC5-7E58BF7E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95" y="3361833"/>
            <a:ext cx="2900962" cy="4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38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4590-4D38-4446-A2D1-96E08D50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</a:t>
            </a:r>
            <a:r>
              <a:rPr lang="en-IN" dirty="0" err="1"/>
              <a:t>LangChain</a:t>
            </a:r>
            <a:r>
              <a:rPr lang="en-IN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5D8CC-B752-4E0B-9DB4-F647B19DB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9910"/>
            <a:ext cx="10058400" cy="26381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2840E-4523-49C0-A4C8-EDE3A94C34FB}"/>
              </a:ext>
            </a:extLst>
          </p:cNvPr>
          <p:cNvSpPr txBox="1"/>
          <p:nvPr/>
        </p:nvSpPr>
        <p:spPr>
          <a:xfrm>
            <a:off x="2178424" y="4992471"/>
            <a:ext cx="2052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pip install </a:t>
            </a:r>
            <a:r>
              <a:rPr lang="en-IN" dirty="0" err="1"/>
              <a:t>langchain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B5056-3966-469B-B160-75AFF082EC0F}"/>
              </a:ext>
            </a:extLst>
          </p:cNvPr>
          <p:cNvSpPr txBox="1"/>
          <p:nvPr/>
        </p:nvSpPr>
        <p:spPr>
          <a:xfrm>
            <a:off x="7377952" y="4946304"/>
            <a:ext cx="246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 err="1">
                <a:effectLst/>
                <a:latin typeface="Monaspace Neon"/>
              </a:rPr>
              <a:t>npm</a:t>
            </a:r>
            <a:r>
              <a:rPr lang="en-IN" b="0" i="0" dirty="0">
                <a:effectLst/>
                <a:latin typeface="Monaspace Neon"/>
              </a:rPr>
              <a:t> install </a:t>
            </a:r>
            <a:r>
              <a:rPr lang="en-IN" b="0" i="0" dirty="0" err="1">
                <a:effectLst/>
                <a:latin typeface="Monaspace Neon"/>
              </a:rPr>
              <a:t>langchain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B4C1E-599A-494E-87B1-2A536CCA46DE}"/>
              </a:ext>
            </a:extLst>
          </p:cNvPr>
          <p:cNvSpPr txBox="1"/>
          <p:nvPr/>
        </p:nvSpPr>
        <p:spPr>
          <a:xfrm>
            <a:off x="1075677" y="5698517"/>
            <a:ext cx="42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Popular Alternatives : </a:t>
            </a:r>
            <a:r>
              <a:rPr lang="en-IN" dirty="0" err="1"/>
              <a:t>LlamaIndex</a:t>
            </a:r>
            <a:r>
              <a:rPr lang="en-IN" dirty="0"/>
              <a:t>, Haystack</a:t>
            </a:r>
          </a:p>
        </p:txBody>
      </p:sp>
    </p:spTree>
    <p:extLst>
      <p:ext uri="{BB962C8B-B14F-4D97-AF65-F5344CB8AC3E}">
        <p14:creationId xmlns:p14="http://schemas.microsoft.com/office/powerpoint/2010/main" val="88929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3. Breaking into Research</a:t>
            </a:r>
          </a:p>
        </p:txBody>
      </p:sp>
    </p:spTree>
    <p:extLst>
      <p:ext uri="{BB962C8B-B14F-4D97-AF65-F5344CB8AC3E}">
        <p14:creationId xmlns:p14="http://schemas.microsoft.com/office/powerpoint/2010/main" val="77751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1CC5-C114-065A-8A04-90D74106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37396"/>
          </a:xfrm>
        </p:spPr>
        <p:txBody>
          <a:bodyPr/>
          <a:lstStyle/>
          <a:p>
            <a:r>
              <a:rPr lang="en-IN" dirty="0"/>
              <a:t>Scenario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9BEBC-5BA1-154E-DE28-2B48EC7992B0}"/>
              </a:ext>
            </a:extLst>
          </p:cNvPr>
          <p:cNvGrpSpPr/>
          <p:nvPr/>
        </p:nvGrpSpPr>
        <p:grpSpPr>
          <a:xfrm>
            <a:off x="8480611" y="2945366"/>
            <a:ext cx="2859741" cy="3229073"/>
            <a:chOff x="8036857" y="2495781"/>
            <a:chExt cx="2859741" cy="3229073"/>
          </a:xfrm>
        </p:grpSpPr>
        <p:pic>
          <p:nvPicPr>
            <p:cNvPr id="2052" name="Picture 4" descr="University - Free buildings icons">
              <a:extLst>
                <a:ext uri="{FF2B5EF4-FFF2-40B4-BE49-F238E27FC236}">
                  <a16:creationId xmlns:a16="http://schemas.microsoft.com/office/drawing/2014/main" id="{573B55E0-A936-80D3-0BAF-7A6D8BDAE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857" y="2495781"/>
              <a:ext cx="2859741" cy="285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BF91ED-1326-4421-810B-9B2378E2CF8E}"/>
                </a:ext>
              </a:extLst>
            </p:cNvPr>
            <p:cNvSpPr txBox="1"/>
            <p:nvPr/>
          </p:nvSpPr>
          <p:spPr>
            <a:xfrm>
              <a:off x="8458277" y="5355522"/>
              <a:ext cx="2016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DREAM UNIVERSITY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E650A9-FAB0-2A01-203F-ACE994D49837}"/>
              </a:ext>
            </a:extLst>
          </p:cNvPr>
          <p:cNvGrpSpPr/>
          <p:nvPr/>
        </p:nvGrpSpPr>
        <p:grpSpPr>
          <a:xfrm>
            <a:off x="851648" y="3472933"/>
            <a:ext cx="2173941" cy="2623067"/>
            <a:chOff x="959224" y="3101787"/>
            <a:chExt cx="2173941" cy="2623067"/>
          </a:xfrm>
        </p:grpSpPr>
        <p:pic>
          <p:nvPicPr>
            <p:cNvPr id="2054" name="Picture 6" descr="Student - Free user icons">
              <a:extLst>
                <a:ext uri="{FF2B5EF4-FFF2-40B4-BE49-F238E27FC236}">
                  <a16:creationId xmlns:a16="http://schemas.microsoft.com/office/drawing/2014/main" id="{9E1CA24F-192C-DA3D-39EE-DA1FF2169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224" y="3101787"/>
              <a:ext cx="2173941" cy="217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9A4316-2352-2830-B608-4924DE9A5BE6}"/>
                </a:ext>
              </a:extLst>
            </p:cNvPr>
            <p:cNvSpPr txBox="1"/>
            <p:nvPr/>
          </p:nvSpPr>
          <p:spPr>
            <a:xfrm>
              <a:off x="1204457" y="5355522"/>
              <a:ext cx="1683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DJSCE STUDENT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FDFB2FC-EB0C-F903-6C56-CBF1EFA20DF7}"/>
              </a:ext>
            </a:extLst>
          </p:cNvPr>
          <p:cNvGrpSpPr/>
          <p:nvPr/>
        </p:nvGrpSpPr>
        <p:grpSpPr>
          <a:xfrm>
            <a:off x="5874505" y="3379692"/>
            <a:ext cx="2173940" cy="2754085"/>
            <a:chOff x="6006353" y="3127790"/>
            <a:chExt cx="1963271" cy="2591082"/>
          </a:xfrm>
        </p:grpSpPr>
        <p:pic>
          <p:nvPicPr>
            <p:cNvPr id="2056" name="Picture 8" descr="Professor - Free people icons">
              <a:extLst>
                <a:ext uri="{FF2B5EF4-FFF2-40B4-BE49-F238E27FC236}">
                  <a16:creationId xmlns:a16="http://schemas.microsoft.com/office/drawing/2014/main" id="{FD4E9B73-9182-070B-729D-40A387497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6353" y="3127790"/>
              <a:ext cx="1963271" cy="1963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380AA6-B8DF-736F-5912-D9FE0768A094}"/>
                </a:ext>
              </a:extLst>
            </p:cNvPr>
            <p:cNvSpPr txBox="1"/>
            <p:nvPr/>
          </p:nvSpPr>
          <p:spPr>
            <a:xfrm>
              <a:off x="6319726" y="5110795"/>
              <a:ext cx="1423925" cy="608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UNIVERSITY</a:t>
              </a:r>
            </a:p>
            <a:p>
              <a:r>
                <a:rPr lang="en-IN" dirty="0"/>
                <a:t>PROFESSOR</a:t>
              </a:r>
            </a:p>
          </p:txBody>
        </p:sp>
      </p:grp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A0A88C5-4301-43FB-33A9-9A3DCA2FE397}"/>
              </a:ext>
            </a:extLst>
          </p:cNvPr>
          <p:cNvSpPr/>
          <p:nvPr/>
        </p:nvSpPr>
        <p:spPr>
          <a:xfrm>
            <a:off x="5746376" y="2014551"/>
            <a:ext cx="2653553" cy="1201269"/>
          </a:xfrm>
          <a:prstGeom prst="wedge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What are your qualifications?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5C7B6F0-69B5-C599-40D9-1EC1ADFD51A3}"/>
              </a:ext>
            </a:extLst>
          </p:cNvPr>
          <p:cNvSpPr/>
          <p:nvPr/>
        </p:nvSpPr>
        <p:spPr>
          <a:xfrm flipH="1">
            <a:off x="2591561" y="2014551"/>
            <a:ext cx="2813621" cy="1201269"/>
          </a:xfrm>
          <a:prstGeom prst="wedge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 am DJSCE </a:t>
            </a:r>
            <a:r>
              <a:rPr lang="en-IN" dirty="0" err="1">
                <a:solidFill>
                  <a:schemeClr val="bg1"/>
                </a:solidFill>
              </a:rPr>
              <a:t>Passout</a:t>
            </a:r>
            <a:r>
              <a:rPr lang="en-IN" dirty="0">
                <a:solidFill>
                  <a:schemeClr val="bg1"/>
                </a:solidFill>
              </a:rPr>
              <a:t> with </a:t>
            </a:r>
            <a:r>
              <a:rPr lang="en-IN" dirty="0" err="1">
                <a:solidFill>
                  <a:schemeClr val="bg1"/>
                </a:solidFill>
              </a:rPr>
              <a:t>with</a:t>
            </a:r>
            <a:r>
              <a:rPr lang="en-IN" dirty="0">
                <a:solidFill>
                  <a:schemeClr val="bg1"/>
                </a:solidFill>
              </a:rPr>
              <a:t> 10 CGPA and 10 Hackathon wins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CF95E34-B253-FD6B-1FBF-9BF3169C61EA}"/>
              </a:ext>
            </a:extLst>
          </p:cNvPr>
          <p:cNvSpPr/>
          <p:nvPr/>
        </p:nvSpPr>
        <p:spPr>
          <a:xfrm>
            <a:off x="5746375" y="2014550"/>
            <a:ext cx="2653553" cy="1201269"/>
          </a:xfrm>
          <a:prstGeom prst="wedge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You are not worthy for our university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F418223-C4CA-F15B-C664-86209189077C}"/>
              </a:ext>
            </a:extLst>
          </p:cNvPr>
          <p:cNvSpPr/>
          <p:nvPr/>
        </p:nvSpPr>
        <p:spPr>
          <a:xfrm flipH="1">
            <a:off x="2591560" y="2014550"/>
            <a:ext cx="2813621" cy="1201269"/>
          </a:xfrm>
          <a:prstGeom prst="wedge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352BBFC-F9B1-3178-E76B-1C0BA7AF19DE}"/>
              </a:ext>
            </a:extLst>
          </p:cNvPr>
          <p:cNvSpPr/>
          <p:nvPr/>
        </p:nvSpPr>
        <p:spPr>
          <a:xfrm>
            <a:off x="5737407" y="2014550"/>
            <a:ext cx="2653553" cy="1201269"/>
          </a:xfrm>
          <a:prstGeom prst="wedgeRect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You have no research papers. I want students who will learn and help me in my research</a:t>
            </a:r>
          </a:p>
        </p:txBody>
      </p:sp>
    </p:spTree>
    <p:extLst>
      <p:ext uri="{BB962C8B-B14F-4D97-AF65-F5344CB8AC3E}">
        <p14:creationId xmlns:p14="http://schemas.microsoft.com/office/powerpoint/2010/main" val="22953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19987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3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34FB-E2DF-44DD-B92C-E30394C7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</a:rPr>
              <a:t>HARSH REALITY TO SUCCEED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8A8F9-B7D6-4E72-BEFB-9A6E2A86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92" y="1996325"/>
            <a:ext cx="871659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1779-0846-CE8D-DE8A-C4A4BC72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156A-C35F-FEF4-3BA7-60B50218D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36376"/>
            <a:ext cx="9720073" cy="362622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research paper is a type of academic writing that provides an in-depth analysis, evaluation, or interpretation of a single topic, based on empirical evidence.</a:t>
            </a:r>
          </a:p>
          <a:p>
            <a:pPr algn="just"/>
            <a:r>
              <a:rPr lang="en-US" dirty="0"/>
              <a:t>Research papers are similar to analytical essays, except that research papers emphasize the use of statistical data and preexisting research, along with a strict code for citations. </a:t>
            </a:r>
          </a:p>
          <a:p>
            <a:pPr algn="just"/>
            <a:r>
              <a:rPr lang="en-US" dirty="0"/>
              <a:t>Research papers are a bedrock of modern science and the most effective way to share information across a wide network.</a:t>
            </a:r>
          </a:p>
          <a:p>
            <a:pPr algn="just"/>
            <a:r>
              <a:rPr lang="en-US" dirty="0"/>
              <a:t>Researchers state their findings plainly and with corresponding evidence so that other researchers can consequently use the paper in their own research.</a:t>
            </a:r>
          </a:p>
        </p:txBody>
      </p:sp>
    </p:spTree>
    <p:extLst>
      <p:ext uri="{BB962C8B-B14F-4D97-AF65-F5344CB8AC3E}">
        <p14:creationId xmlns:p14="http://schemas.microsoft.com/office/powerpoint/2010/main" val="116061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1. Fundamentals of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845426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3F1A-9CE9-10E4-7F66-1EF07C86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Research Papers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AA47240-1ACE-9C4F-830F-84AABCF73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6141" y="2194212"/>
            <a:ext cx="1111623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Interpretative Papers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Use theoretical frameworks and data to explore and support a specific thesis or research topic.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Review Papers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Provide a comprehensive overview and analysis of existing research on a specific topic.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Case Study Papers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Focus on an in-depth investigation of a single or few cases to explore a specific issue.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Comparative Research Papers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Compare and contrast multiple entities or cases to identify trends or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Survey Research Papers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Present findings based on data collected from surveys conducted on a given topic.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6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0D33-6242-326D-3AD8-EE1BD40E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SECTIONS OF A RESEARCH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3AE81-CB31-F3CC-A806-04EAC6584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10871"/>
            <a:ext cx="9720073" cy="449848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TITLE***</a:t>
            </a:r>
          </a:p>
          <a:p>
            <a:r>
              <a:rPr lang="en-IN" dirty="0"/>
              <a:t>ABSTRACT***</a:t>
            </a:r>
          </a:p>
          <a:p>
            <a:r>
              <a:rPr lang="en-IN" dirty="0"/>
              <a:t>INTRODUCTION**</a:t>
            </a:r>
          </a:p>
          <a:p>
            <a:r>
              <a:rPr lang="en-IN" dirty="0"/>
              <a:t>LITERATURE REVIEW*</a:t>
            </a:r>
          </a:p>
          <a:p>
            <a:r>
              <a:rPr lang="en-IN" dirty="0"/>
              <a:t>DATASET DESCRIPTION / SURVEY*</a:t>
            </a:r>
          </a:p>
          <a:p>
            <a:r>
              <a:rPr lang="en-IN" dirty="0"/>
              <a:t>METHODOLOGY***</a:t>
            </a:r>
          </a:p>
          <a:p>
            <a:r>
              <a:rPr lang="en-IN" dirty="0"/>
              <a:t>PROPOSED ARCHITECTURE***</a:t>
            </a:r>
          </a:p>
          <a:p>
            <a:r>
              <a:rPr lang="en-IN" dirty="0"/>
              <a:t>RESULTS**</a:t>
            </a:r>
          </a:p>
          <a:p>
            <a:r>
              <a:rPr lang="en-IN" dirty="0"/>
              <a:t>FUTURE SCOPE*</a:t>
            </a:r>
          </a:p>
          <a:p>
            <a:r>
              <a:rPr lang="en-IN" dirty="0"/>
              <a:t>CONCLUSION***</a:t>
            </a:r>
          </a:p>
          <a:p>
            <a:r>
              <a:rPr lang="en-IN" dirty="0"/>
              <a:t>REFERENCES**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869A3-F9C2-4968-CC64-AB5464C4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326" y="1754743"/>
            <a:ext cx="376290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3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31A7-2ED8-BBAF-A869-4294E007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Title and abstract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ABCDF-4EE0-EF2A-5717-831C268FF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777" y="2084832"/>
            <a:ext cx="3994916" cy="38779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183FC-F5C0-4D92-2BA1-A01F8F8B53C1}"/>
              </a:ext>
            </a:extLst>
          </p:cNvPr>
          <p:cNvSpPr txBox="1"/>
          <p:nvPr/>
        </p:nvSpPr>
        <p:spPr>
          <a:xfrm>
            <a:off x="6033247" y="2934162"/>
            <a:ext cx="5836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CRISP CLEAR AND TO THE POINT TITLE UNDER 15 WORDS</a:t>
            </a:r>
          </a:p>
          <a:p>
            <a:endParaRPr lang="en-IN" dirty="0"/>
          </a:p>
          <a:p>
            <a:r>
              <a:rPr lang="en-US" dirty="0"/>
              <a:t>A CONCISE SUMMARY OF A RESEARCH PAPER THAT DESCRIBES ITS FOCUS AND KEY FINDINGS</a:t>
            </a:r>
          </a:p>
          <a:p>
            <a:endParaRPr lang="en-US" dirty="0"/>
          </a:p>
          <a:p>
            <a:r>
              <a:rPr lang="en-US" dirty="0"/>
              <a:t>PLS DON’T FAKE IN TITLE OR ABSTRACT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10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25B0-9E77-70EE-DB23-D81FDF5D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and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8E2E-A92A-A106-09C1-F1C514309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753190" cy="4023360"/>
          </a:xfrm>
        </p:spPr>
        <p:txBody>
          <a:bodyPr/>
          <a:lstStyle/>
          <a:p>
            <a:r>
              <a:rPr lang="en-IN" dirty="0"/>
              <a:t>Make a good flow by introducing the domain and topic of the research paper with concrete citations as proof to your claims.</a:t>
            </a:r>
          </a:p>
          <a:p>
            <a:r>
              <a:rPr lang="en-IN" dirty="0"/>
              <a:t>Add as many citations in this sections.</a:t>
            </a:r>
          </a:p>
          <a:p>
            <a:r>
              <a:rPr lang="en-IN" dirty="0"/>
              <a:t>Literature Review is the summary or insights of the top 5 relevant and insightful research papers related to your research paper.</a:t>
            </a:r>
          </a:p>
          <a:p>
            <a:endParaRPr lang="en-IN" dirty="0"/>
          </a:p>
        </p:txBody>
      </p:sp>
      <p:pic>
        <p:nvPicPr>
          <p:cNvPr id="4098" name="Picture 2" descr="damned lit review : r/PhD">
            <a:extLst>
              <a:ext uri="{FF2B5EF4-FFF2-40B4-BE49-F238E27FC236}">
                <a16:creationId xmlns:a16="http://schemas.microsoft.com/office/drawing/2014/main" id="{DEF105DB-6360-CADE-3428-A78F33FD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46" y="2483224"/>
            <a:ext cx="3968526" cy="27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28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FC62-E019-62AE-CEBA-5542E26B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BLACKBOX TESTING -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2D9A-399D-9D86-8F9F-C22A4858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Conduct a </a:t>
            </a:r>
            <a:r>
              <a:rPr lang="en-IN" dirty="0" err="1"/>
              <a:t>blackbox</a:t>
            </a:r>
            <a:r>
              <a:rPr lang="en-IN" dirty="0"/>
              <a:t> test in order to actually formulate the methodology on how you will tackle and solve the thesis statement you created earlier.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5A825-04FC-F494-D069-9E68E6B09E5C}"/>
              </a:ext>
            </a:extLst>
          </p:cNvPr>
          <p:cNvSpPr/>
          <p:nvPr/>
        </p:nvSpPr>
        <p:spPr>
          <a:xfrm>
            <a:off x="3792071" y="3738283"/>
            <a:ext cx="4025152" cy="16674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BLACKBOX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4E3100-AD80-D591-28A0-440B6C49C1B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58471" y="4572001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9AE5E-46E2-F8FC-5CE1-3B89DA67AACF}"/>
              </a:ext>
            </a:extLst>
          </p:cNvPr>
          <p:cNvCxnSpPr>
            <a:cxnSpLocks/>
          </p:cNvCxnSpPr>
          <p:nvPr/>
        </p:nvCxnSpPr>
        <p:spPr>
          <a:xfrm>
            <a:off x="7817223" y="4572001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87EC5A-46E1-A76A-4C18-8A0770E853A0}"/>
              </a:ext>
            </a:extLst>
          </p:cNvPr>
          <p:cNvSpPr txBox="1"/>
          <p:nvPr/>
        </p:nvSpPr>
        <p:spPr>
          <a:xfrm>
            <a:off x="1748118" y="479611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SOME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C11D1-17B0-E31B-5D79-D7FB575E243E}"/>
              </a:ext>
            </a:extLst>
          </p:cNvPr>
          <p:cNvSpPr txBox="1"/>
          <p:nvPr/>
        </p:nvSpPr>
        <p:spPr>
          <a:xfrm>
            <a:off x="8265459" y="477317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SOME OUTPUT</a:t>
            </a:r>
          </a:p>
        </p:txBody>
      </p:sp>
    </p:spTree>
    <p:extLst>
      <p:ext uri="{BB962C8B-B14F-4D97-AF65-F5344CB8AC3E}">
        <p14:creationId xmlns:p14="http://schemas.microsoft.com/office/powerpoint/2010/main" val="2041369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9D07-FA8C-5541-F1B7-9CCD89CA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91308" cy="1450757"/>
          </a:xfrm>
        </p:spPr>
        <p:txBody>
          <a:bodyPr/>
          <a:lstStyle/>
          <a:p>
            <a:r>
              <a:rPr lang="en-IN" dirty="0"/>
              <a:t>RESULTS FUTURE SCOPE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9030-B907-7AEA-F212-DE9A7C5B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636648" cy="4023360"/>
          </a:xfrm>
        </p:spPr>
        <p:txBody>
          <a:bodyPr/>
          <a:lstStyle/>
          <a:p>
            <a:r>
              <a:rPr lang="en-IN" dirty="0"/>
              <a:t>Put in the actual results from your methodology and proposed architecture.</a:t>
            </a:r>
          </a:p>
          <a:p>
            <a:r>
              <a:rPr lang="en-IN" dirty="0"/>
              <a:t>Without results the reviewers will not be convinced to accept you research work.</a:t>
            </a:r>
          </a:p>
          <a:p>
            <a:r>
              <a:rPr lang="en-IN" dirty="0"/>
              <a:t>Bluntly state the area of improvements and advancements others can do on top of your research work.</a:t>
            </a:r>
          </a:p>
          <a:p>
            <a:r>
              <a:rPr lang="en-IN" dirty="0"/>
              <a:t>Conclude your research paper with positive thoughts and clear summarization.</a:t>
            </a:r>
          </a:p>
        </p:txBody>
      </p:sp>
      <p:pic>
        <p:nvPicPr>
          <p:cNvPr id="6146" name="Picture 2" descr="40+ Hilarious research memes that will make you smile - forms.app">
            <a:extLst>
              <a:ext uri="{FF2B5EF4-FFF2-40B4-BE49-F238E27FC236}">
                <a16:creationId xmlns:a16="http://schemas.microsoft.com/office/drawing/2014/main" id="{5C18B44F-B87E-D2C8-D044-3060B054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29" y="1984786"/>
            <a:ext cx="3986717" cy="43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176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A80A-B91A-4897-DA7D-71D0515F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31F4-B129-D5A5-CB72-047C8040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2588"/>
            <a:ext cx="9720073" cy="4426772"/>
          </a:xfrm>
        </p:spPr>
        <p:txBody>
          <a:bodyPr/>
          <a:lstStyle/>
          <a:p>
            <a:r>
              <a:rPr lang="en-IN" dirty="0"/>
              <a:t>Appreciate the world If you have looked up to someone else’s research work for your thesis add their research work in the references section.</a:t>
            </a:r>
          </a:p>
          <a:p>
            <a:r>
              <a:rPr lang="en-US" dirty="0"/>
              <a:t>The Google Scholar Button Chrome extension can greatly simplify your life.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8E12A-7BDA-D2F1-7E72-E04BFC47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74" y="3039034"/>
            <a:ext cx="3785936" cy="3184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E5464-0A37-59CC-9824-124C0815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335" y="3039034"/>
            <a:ext cx="3083074" cy="31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8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AC10-0F64-CFF0-55F5-177A28FE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CONFERENCES VS JOURNALS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AE2A0-5973-DE2E-2B55-A006C2F62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2560" y="1946553"/>
            <a:ext cx="4754880" cy="822960"/>
          </a:xfrm>
        </p:spPr>
        <p:txBody>
          <a:bodyPr/>
          <a:lstStyle/>
          <a:p>
            <a:r>
              <a:rPr lang="en-IN" dirty="0"/>
              <a:t>CONFERENCES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3AC22-C5CE-C7B7-D45B-39CFBB082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582334"/>
            <a:ext cx="4754880" cy="4123266"/>
          </a:xfrm>
        </p:spPr>
        <p:txBody>
          <a:bodyPr>
            <a:normAutofit/>
          </a:bodyPr>
          <a:lstStyle/>
          <a:p>
            <a:r>
              <a:rPr lang="en-IN" dirty="0"/>
              <a:t>Peer Review is done by college faculties or by non domain experts.</a:t>
            </a:r>
          </a:p>
          <a:p>
            <a:r>
              <a:rPr lang="en-IN" dirty="0"/>
              <a:t>Conferences are not bound to a specific topic but are bounded to a domain.</a:t>
            </a:r>
          </a:p>
          <a:p>
            <a:r>
              <a:rPr lang="en-IN" dirty="0"/>
              <a:t>Impact Factor is low.</a:t>
            </a:r>
          </a:p>
          <a:p>
            <a:r>
              <a:rPr lang="en-IN" dirty="0"/>
              <a:t>More focus is on Presentation of your idea.</a:t>
            </a:r>
          </a:p>
          <a:p>
            <a:r>
              <a:rPr lang="en-IN" dirty="0"/>
              <a:t>Research Paper of fewer pages are also accepted.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2C5E8-D474-C3D4-920E-79AB084A2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1946553"/>
            <a:ext cx="4754880" cy="822960"/>
          </a:xfrm>
        </p:spPr>
        <p:txBody>
          <a:bodyPr/>
          <a:lstStyle/>
          <a:p>
            <a:r>
              <a:rPr lang="en-IN" dirty="0"/>
              <a:t>JOURNALS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05BF7-32BB-80F6-D258-AA47CD9CA3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dirty="0"/>
              <a:t>Peer Review is done by skilled domain experts.</a:t>
            </a:r>
          </a:p>
          <a:p>
            <a:r>
              <a:rPr lang="en-IN" dirty="0"/>
              <a:t>Journals are bounded to a specific domain.</a:t>
            </a:r>
          </a:p>
          <a:p>
            <a:r>
              <a:rPr lang="en-IN" dirty="0"/>
              <a:t>Impact factor is high.</a:t>
            </a:r>
          </a:p>
          <a:p>
            <a:r>
              <a:rPr lang="en-IN" dirty="0"/>
              <a:t>More focus is on actually using and citing your research.</a:t>
            </a:r>
          </a:p>
          <a:p>
            <a:r>
              <a:rPr lang="en-IN" dirty="0"/>
              <a:t>Need Detailed Research of the thesis proposed.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717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83A5-1455-4A7A-92AE-DF3ABC1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 me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9C11D-5413-4704-A475-B6DECEF1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08" y="1842785"/>
            <a:ext cx="4022725" cy="3902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11CBB-74FE-49B1-9FEB-23B219FF66B8}"/>
              </a:ext>
            </a:extLst>
          </p:cNvPr>
          <p:cNvSpPr txBox="1"/>
          <p:nvPr/>
        </p:nvSpPr>
        <p:spPr>
          <a:xfrm>
            <a:off x="5503744" y="5850691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E091F-9072-4267-A345-7BAF05B99403}"/>
              </a:ext>
            </a:extLst>
          </p:cNvPr>
          <p:cNvSpPr txBox="1"/>
          <p:nvPr/>
        </p:nvSpPr>
        <p:spPr>
          <a:xfrm>
            <a:off x="8713694" y="3609359"/>
            <a:ext cx="187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mihirpanchal.tech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62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Lets just say you want to bunk a lecture</a:t>
            </a:r>
            <a:br>
              <a:rPr lang="en-IN" dirty="0"/>
            </a:br>
            <a:r>
              <a:rPr lang="en-IN" dirty="0"/>
              <a:t>You need to give some sort of excuse</a:t>
            </a:r>
          </a:p>
        </p:txBody>
      </p:sp>
    </p:spTree>
    <p:extLst>
      <p:ext uri="{BB962C8B-B14F-4D97-AF65-F5344CB8AC3E}">
        <p14:creationId xmlns:p14="http://schemas.microsoft.com/office/powerpoint/2010/main" val="281954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76BF0A-E011-4515-A4C9-D5F8497B87B5}"/>
              </a:ext>
            </a:extLst>
          </p:cNvPr>
          <p:cNvGraphicFramePr/>
          <p:nvPr/>
        </p:nvGraphicFramePr>
        <p:xfrm>
          <a:off x="-711200" y="576232"/>
          <a:ext cx="7838141" cy="5125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389D6-5398-4650-9ECB-83BD077472AF}"/>
              </a:ext>
            </a:extLst>
          </p:cNvPr>
          <p:cNvCxnSpPr/>
          <p:nvPr/>
        </p:nvCxnSpPr>
        <p:spPr>
          <a:xfrm>
            <a:off x="5674659" y="2976282"/>
            <a:ext cx="1819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783AA2-11F3-4D39-9C1E-D7E0CE11DB46}"/>
              </a:ext>
            </a:extLst>
          </p:cNvPr>
          <p:cNvSpPr/>
          <p:nvPr/>
        </p:nvSpPr>
        <p:spPr>
          <a:xfrm>
            <a:off x="7933765" y="1694329"/>
            <a:ext cx="3469341" cy="320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Decision to Bunk the lecture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Yes/No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A693C-1B0D-405B-8A8B-6FCE6DA5E0AE}"/>
              </a:ext>
            </a:extLst>
          </p:cNvPr>
          <p:cNvSpPr txBox="1"/>
          <p:nvPr/>
        </p:nvSpPr>
        <p:spPr>
          <a:xfrm>
            <a:off x="5771597" y="2187388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Threshold &gt;= 2 </a:t>
            </a:r>
          </a:p>
        </p:txBody>
      </p:sp>
    </p:spTree>
    <p:extLst>
      <p:ext uri="{BB962C8B-B14F-4D97-AF65-F5344CB8AC3E}">
        <p14:creationId xmlns:p14="http://schemas.microsoft.com/office/powerpoint/2010/main" val="163354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9D1D-3B34-4B88-9355-28E587E7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AI – McCulloch Pitts Neuron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F0C53-97AF-4C29-803A-B0968FA4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4505"/>
            <a:ext cx="6818555" cy="3449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F4A28-2679-485E-B19D-3484B6E48A1B}"/>
              </a:ext>
            </a:extLst>
          </p:cNvPr>
          <p:cNvSpPr txBox="1"/>
          <p:nvPr/>
        </p:nvSpPr>
        <p:spPr>
          <a:xfrm>
            <a:off x="3182470" y="5356046"/>
            <a:ext cx="40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Summation = I1 * W1 + I2 * W2 + I3 * W3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CF316-5AA2-4922-A711-2A7199F51AD9}"/>
              </a:ext>
            </a:extLst>
          </p:cNvPr>
          <p:cNvSpPr txBox="1"/>
          <p:nvPr/>
        </p:nvSpPr>
        <p:spPr>
          <a:xfrm>
            <a:off x="7620000" y="4428565"/>
            <a:ext cx="24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Threshold Function &gt;= 2 </a:t>
            </a:r>
          </a:p>
        </p:txBody>
      </p:sp>
    </p:spTree>
    <p:extLst>
      <p:ext uri="{BB962C8B-B14F-4D97-AF65-F5344CB8AC3E}">
        <p14:creationId xmlns:p14="http://schemas.microsoft.com/office/powerpoint/2010/main" val="64265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5C37-DFD0-443B-8A1B-B2728EC7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AI – Perceptron</a:t>
            </a:r>
          </a:p>
        </p:txBody>
      </p:sp>
      <p:pic>
        <p:nvPicPr>
          <p:cNvPr id="2050" name="Picture 2" descr="Structure of Perceptron | Download Scientific Diagram">
            <a:extLst>
              <a:ext uri="{FF2B5EF4-FFF2-40B4-BE49-F238E27FC236}">
                <a16:creationId xmlns:a16="http://schemas.microsoft.com/office/drawing/2014/main" id="{729A534F-5C7F-46CD-8119-B1A355BDCB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" y="2024996"/>
            <a:ext cx="7984844" cy="371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5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47BC-AAF1-44CB-B9B6-7D9E063E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C3EF3-1F34-4FDE-841F-63EC9830A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Mc </a:t>
            </a:r>
            <a:r>
              <a:rPr lang="en-IN" dirty="0" err="1"/>
              <a:t>Culloch</a:t>
            </a:r>
            <a:r>
              <a:rPr lang="en-IN" dirty="0"/>
              <a:t> Pitts Neuron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045F3-C49B-4BA5-82DA-2891844A2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Weak and Logic 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 are binary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are not weighted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First neuron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E3B5F-1980-4520-BCAC-FE063EA69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Perceptron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E6BEF-1987-435C-A664-FC1D17E49B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can be some sort of learning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can be real valued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are weighted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First learning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34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16D-32CD-42FA-A95E-88A2CB6E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Layer Perceptron</a:t>
            </a:r>
          </a:p>
        </p:txBody>
      </p:sp>
      <p:pic>
        <p:nvPicPr>
          <p:cNvPr id="3074" name="Picture 2" descr="Multi-Layer Perceptron (MLP) diagram with four hidden layers and a... |  Download Scientific Diagram">
            <a:extLst>
              <a:ext uri="{FF2B5EF4-FFF2-40B4-BE49-F238E27FC236}">
                <a16:creationId xmlns:a16="http://schemas.microsoft.com/office/drawing/2014/main" id="{B90D947D-CF26-4CA1-AB91-FB3C5429F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73" y="1998568"/>
            <a:ext cx="5216433" cy="41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70F39-474F-4DA0-834A-A3B23F69033F}"/>
              </a:ext>
            </a:extLst>
          </p:cNvPr>
          <p:cNvSpPr txBox="1"/>
          <p:nvPr/>
        </p:nvSpPr>
        <p:spPr>
          <a:xfrm>
            <a:off x="7853083" y="3343835"/>
            <a:ext cx="21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Test Cricket Example </a:t>
            </a:r>
          </a:p>
        </p:txBody>
      </p:sp>
    </p:spTree>
    <p:extLst>
      <p:ext uri="{BB962C8B-B14F-4D97-AF65-F5344CB8AC3E}">
        <p14:creationId xmlns:p14="http://schemas.microsoft.com/office/powerpoint/2010/main" val="18561275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1021</Words>
  <Application>Microsoft Office PowerPoint</Application>
  <PresentationFormat>Widescreen</PresentationFormat>
  <Paragraphs>157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Monaspace Neon</vt:lpstr>
      <vt:lpstr>Wingdings</vt:lpstr>
      <vt:lpstr>Retrospect</vt:lpstr>
      <vt:lpstr>Breaking Into Research: AI/ML Foundations, Careers, and Publications</vt:lpstr>
      <vt:lpstr>PowerPoint Presentation</vt:lpstr>
      <vt:lpstr>1. Fundamentals of Artificial Intelligence</vt:lpstr>
      <vt:lpstr>Lets just say you want to bunk a lecture You need to give some sort of excuse</vt:lpstr>
      <vt:lpstr>PowerPoint Presentation</vt:lpstr>
      <vt:lpstr>Basics of AI – McCulloch Pitts Neuron</vt:lpstr>
      <vt:lpstr>Basics of AI – Perceptron</vt:lpstr>
      <vt:lpstr>Difference</vt:lpstr>
      <vt:lpstr>Multi Layer Perceptron</vt:lpstr>
      <vt:lpstr>Computer understands which Language?</vt:lpstr>
      <vt:lpstr>Lets Play a game!!  Antonyms :   King =  Man =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Generative AI</vt:lpstr>
      <vt:lpstr>2. Applications of Artificial Intelligence (LangChain)</vt:lpstr>
      <vt:lpstr>LangChain</vt:lpstr>
      <vt:lpstr>Why LangChain?</vt:lpstr>
      <vt:lpstr>3. Breaking into Research</vt:lpstr>
      <vt:lpstr>Scenario</vt:lpstr>
      <vt:lpstr>HARSH REALITY TO SUCCEED </vt:lpstr>
      <vt:lpstr>Research Paper</vt:lpstr>
      <vt:lpstr>Types of Research Papers</vt:lpstr>
      <vt:lpstr>SECTIONS OF A RESEARCH PAPER</vt:lpstr>
      <vt:lpstr>Title and abstract</vt:lpstr>
      <vt:lpstr>Introduction and literature review</vt:lpstr>
      <vt:lpstr>BLACKBOX TESTING - METHODOLOGY</vt:lpstr>
      <vt:lpstr>RESULTS FUTURE SCOPE AND CONCLUSION</vt:lpstr>
      <vt:lpstr>REFERNCES</vt:lpstr>
      <vt:lpstr>CONFERENCES VS JOURNALS</vt:lpstr>
      <vt:lpstr>Connect me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Into Research: AI/ML Foundations, Careers, and Publications</dc:title>
  <dc:creator>Mihir Panchal</dc:creator>
  <cp:lastModifiedBy>Mihir Panchal</cp:lastModifiedBy>
  <cp:revision>5</cp:revision>
  <dcterms:created xsi:type="dcterms:W3CDTF">2025-09-12T18:59:32Z</dcterms:created>
  <dcterms:modified xsi:type="dcterms:W3CDTF">2025-09-18T16:51:17Z</dcterms:modified>
</cp:coreProperties>
</file>